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8" r:id="rId4"/>
    <p:sldId id="267" r:id="rId5"/>
    <p:sldId id="275" r:id="rId6"/>
    <p:sldId id="269" r:id="rId7"/>
    <p:sldId id="271" r:id="rId8"/>
    <p:sldId id="272" r:id="rId9"/>
    <p:sldId id="259" r:id="rId10"/>
    <p:sldId id="273" r:id="rId11"/>
    <p:sldId id="266" r:id="rId12"/>
    <p:sldId id="274" r:id="rId13"/>
    <p:sldId id="265" r:id="rId14"/>
    <p:sldId id="262" r:id="rId15"/>
  </p:sldIdLst>
  <p:sldSz cx="12192000" cy="6858000"/>
  <p:notesSz cx="6858000" cy="9144000"/>
  <p:defaultTextStyle>
    <a:defPPr>
      <a:defRPr lang="en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éterffy Gábor" initials="PG" lastIdx="1" clrIdx="0">
    <p:extLst>
      <p:ext uri="{19B8F6BF-5375-455C-9EA6-DF929625EA0E}">
        <p15:presenceInfo xmlns:p15="http://schemas.microsoft.com/office/powerpoint/2012/main" userId="S::peterffy.gabor@budakalasz.hu::0cf00865-bcc6-4fb7-9aca-ae73b27fe4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B329"/>
    <a:srgbClr val="004C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26"/>
    <p:restoredTop sz="96327"/>
  </p:normalViewPr>
  <p:slideViewPr>
    <p:cSldViewPr snapToGrid="0" snapToObjects="1">
      <p:cViewPr varScale="1">
        <p:scale>
          <a:sx n="82" d="100"/>
          <a:sy n="82" d="100"/>
        </p:scale>
        <p:origin x="773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CC6DCE7-F78A-954E-8C98-F9E684720E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79376" y="-74945"/>
            <a:ext cx="5224248" cy="22427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B90974-5A04-094C-B972-E6E691D88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008" y="3140765"/>
            <a:ext cx="10106165" cy="1194146"/>
          </a:xfrm>
        </p:spPr>
        <p:txBody>
          <a:bodyPr anchor="t"/>
          <a:lstStyle>
            <a:lvl1pPr algn="l">
              <a:defRPr sz="6000" b="0">
                <a:solidFill>
                  <a:srgbClr val="004C7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H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72EEF0-C612-6B43-A9AA-D67E33261A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009" y="4517749"/>
            <a:ext cx="5797826" cy="740051"/>
          </a:xfrm>
        </p:spPr>
        <p:txBody>
          <a:bodyPr/>
          <a:lstStyle>
            <a:lvl1pPr marL="0" indent="0" algn="l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HU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EA1B61-31BA-9C4D-A343-B270F721C1C7}"/>
              </a:ext>
            </a:extLst>
          </p:cNvPr>
          <p:cNvSpPr/>
          <p:nvPr userDrawn="1"/>
        </p:nvSpPr>
        <p:spPr>
          <a:xfrm>
            <a:off x="0" y="6004560"/>
            <a:ext cx="12192000" cy="853440"/>
          </a:xfrm>
          <a:prstGeom prst="rect">
            <a:avLst/>
          </a:prstGeom>
          <a:solidFill>
            <a:srgbClr val="004C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4AE8DD7-91B6-E342-8705-1E2105B9E0D0}"/>
              </a:ext>
            </a:extLst>
          </p:cNvPr>
          <p:cNvSpPr txBox="1">
            <a:spLocks/>
          </p:cNvSpPr>
          <p:nvPr userDrawn="1"/>
        </p:nvSpPr>
        <p:spPr>
          <a:xfrm>
            <a:off x="7904479" y="6246971"/>
            <a:ext cx="3919715" cy="377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800" b="0" dirty="0" err="1">
                <a:solidFill>
                  <a:schemeClr val="bg1"/>
                </a:solidFill>
              </a:rPr>
              <a:t>www.budakalasz.hu</a:t>
            </a:r>
            <a:endParaRPr lang="en-HU" sz="18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912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5FE9229-3120-F842-9546-033AE7E201FE}"/>
              </a:ext>
            </a:extLst>
          </p:cNvPr>
          <p:cNvSpPr/>
          <p:nvPr userDrawn="1"/>
        </p:nvSpPr>
        <p:spPr>
          <a:xfrm>
            <a:off x="0" y="6004560"/>
            <a:ext cx="12192000" cy="853440"/>
          </a:xfrm>
          <a:prstGeom prst="rect">
            <a:avLst/>
          </a:prstGeom>
          <a:solidFill>
            <a:srgbClr val="004C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EABC4612-4E69-9349-AE6D-52B65A52264C}"/>
              </a:ext>
            </a:extLst>
          </p:cNvPr>
          <p:cNvSpPr txBox="1">
            <a:spLocks/>
          </p:cNvSpPr>
          <p:nvPr userDrawn="1"/>
        </p:nvSpPr>
        <p:spPr>
          <a:xfrm>
            <a:off x="7904479" y="6246971"/>
            <a:ext cx="3919715" cy="377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800" b="0" dirty="0" err="1">
                <a:solidFill>
                  <a:schemeClr val="bg1"/>
                </a:solidFill>
              </a:rPr>
              <a:t>www.budakalasz.hu</a:t>
            </a:r>
            <a:endParaRPr lang="en-HU" sz="1800" b="0" dirty="0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4F2FC50-D644-9E4F-93D4-C9F8B008F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008" y="515384"/>
            <a:ext cx="10106165" cy="740051"/>
          </a:xfrm>
        </p:spPr>
        <p:txBody>
          <a:bodyPr anchor="t">
            <a:normAutofit/>
          </a:bodyPr>
          <a:lstStyle>
            <a:lvl1pPr algn="l">
              <a:defRPr sz="4000" b="0">
                <a:solidFill>
                  <a:srgbClr val="004C7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HU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7BADEB1-D12A-2442-BAD0-4D952211B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009" y="1501637"/>
            <a:ext cx="11119956" cy="4143789"/>
          </a:xfrm>
        </p:spPr>
        <p:txBody>
          <a:bodyPr/>
          <a:lstStyle>
            <a:lvl1pPr marL="0" indent="0" algn="l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HU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3151F36-9387-5A43-B2DC-CAFC0AA85FA0}"/>
              </a:ext>
            </a:extLst>
          </p:cNvPr>
          <p:cNvSpPr txBox="1">
            <a:spLocks/>
          </p:cNvSpPr>
          <p:nvPr userDrawn="1"/>
        </p:nvSpPr>
        <p:spPr>
          <a:xfrm>
            <a:off x="5323368" y="6313904"/>
            <a:ext cx="1044993" cy="323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F580FA8-7D81-EE49-8EC0-4A171C8ED33C}" type="slidenum">
              <a:rPr lang="en-GB" sz="1200" smtClean="0">
                <a:solidFill>
                  <a:schemeClr val="bg1"/>
                </a:solidFill>
              </a:rPr>
              <a:pPr algn="ctr"/>
              <a:t>‹#›</a:t>
            </a:fld>
            <a:endParaRPr lang="en-HU" sz="12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A4036F-684C-2F46-9AFA-1C8917B2A1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95895"/>
            <a:ext cx="25146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01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146AA9-744D-AA41-B4EE-790BDFFFF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8DADE-0D21-5542-9561-11422A14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AD109-7D90-A746-8420-166761ADE5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25531-A803-7E41-BCDD-CA3A32814549}" type="datetimeFigureOut">
              <a:rPr lang="en-HU" smtClean="0"/>
              <a:t>11/18/2025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29DC2-25EF-864D-B7A7-1FF9961D1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74259-E547-0741-90DF-42D199DF5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B38E4-614D-8449-B036-FE8D068BD216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637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128B67-32CF-734F-9998-3A1C9891D0D9}"/>
              </a:ext>
            </a:extLst>
          </p:cNvPr>
          <p:cNvSpPr/>
          <p:nvPr/>
        </p:nvSpPr>
        <p:spPr>
          <a:xfrm>
            <a:off x="1" y="4419393"/>
            <a:ext cx="8858774" cy="566531"/>
          </a:xfrm>
          <a:prstGeom prst="rect">
            <a:avLst/>
          </a:prstGeom>
          <a:solidFill>
            <a:srgbClr val="F3B3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7A891-7465-DD45-B638-03AC1C855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064" y="2340251"/>
            <a:ext cx="10979539" cy="180726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/>
              <a:t>EuroVelo6 felülvizsgálat </a:t>
            </a:r>
            <a:br>
              <a:rPr lang="hu-HU" sz="4000" dirty="0"/>
            </a:br>
            <a:r>
              <a:rPr lang="hu-HU" sz="3600" dirty="0"/>
              <a:t>Budakalász, közlekedésbiztonsági kérdések</a:t>
            </a:r>
            <a:endParaRPr lang="en-HU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B2082-D6AC-B94F-B13F-D9DB5DF88F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488" y="4517749"/>
            <a:ext cx="8751957" cy="740051"/>
          </a:xfrm>
        </p:spPr>
        <p:txBody>
          <a:bodyPr>
            <a:normAutofit/>
          </a:bodyPr>
          <a:lstStyle/>
          <a:p>
            <a:r>
              <a:rPr lang="hu-HU" sz="2400" dirty="0">
                <a:solidFill>
                  <a:srgbClr val="002060"/>
                </a:solidFill>
              </a:rPr>
              <a:t>2024.11.12.</a:t>
            </a:r>
            <a:endParaRPr lang="en-H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193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6813243-E7D5-4AA6-9CA1-E87C29AF84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u-HU" sz="2800" b="1" dirty="0"/>
              <a:t>Helyzetértékelés (1)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2FBAC96-704E-458D-A821-6EDC27FFA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009" y="1220805"/>
            <a:ext cx="11119956" cy="4504523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EV6 jelentős kerékpáros forgalmat bonyolít a Budapest – Budakalász – Szentendre útvonalon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A Duna közelsége és a terület lakottsága miatt a Duna sétányon sok a gyalogos       (helyi lakosokon felül rekreációs használat: sétálók, kisgyermekesek, kutyások…)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A kikötők környezetében rendszeres </a:t>
            </a:r>
            <a:r>
              <a:rPr lang="hu-HU" dirty="0" err="1">
                <a:solidFill>
                  <a:srgbClr val="002060"/>
                </a:solidFill>
                <a:latin typeface="Calibri" panose="020F0502020204030204" pitchFamily="34" charset="0"/>
              </a:rPr>
              <a:t>sólyázás</a:t>
            </a: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 folyik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Kerékpáros gyorshajtás rendszeres probléma (sportolók számára edző útvonal)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Balesetveszély, személyi sérülések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A forgalomtechnika felülvizsgálatra szorul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Behajtásgátók műszakilag nem bizonyultak tartósnak, a rongálások miatt használhatatlanokká váltak → jelenleg autóval fizikailag teljes hosszban átjárható az útvonal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hu-HU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385648F-F2CE-4D0E-BEBA-A090E9F17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248" y="202078"/>
            <a:ext cx="1329397" cy="73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107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9C6A5-25F3-6CB2-2DD5-9A6C430F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E3ADC4-2495-128B-A35F-E8659AFB55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u-HU" sz="2800" b="1" dirty="0"/>
              <a:t>Helyzetértékelés (2)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13702DF-7853-B6D6-E29C-E3E7FC8EE8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009" y="1176415"/>
            <a:ext cx="7750591" cy="4665092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A látványos erdei szakaszon kiemelten sok a gyalogos, az útvonal rosszul belátható, a burkolat fokozottan csúszásveszélyes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Az EV6 legmélyebben fekvő része gyakran víz alá kerül, ez a teljes Budapest – Szentendre útvonal használatát korlátozza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Komolyabb árvíz esetén a gát és környéke is a védekezés része, nincs megfelelő terelőút a közelben → a kerékpárosok terelése fizikai akadályokkal és jelentős élőerővel is nehezen biztosítható, a Megyeri híd zárása különösen problémás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Árvíz után az ártéri rész takarítása idő- és költségigényes (Magyar Közút, Budakalász Város Önkormányzata)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hu-HU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BD6850E-3A33-72EB-7742-02106DA20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248" y="202078"/>
            <a:ext cx="1329397" cy="73327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D73FD5D-7E65-F2B4-65A1-0E46E6BDB2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17"/>
          <a:stretch/>
        </p:blipFill>
        <p:spPr bwMode="auto">
          <a:xfrm>
            <a:off x="8305535" y="1143000"/>
            <a:ext cx="362605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54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47CE9-B70E-F0F7-F203-63EF90A75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345D2D-B6C7-82FC-0D0C-C5EF685886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u-HU" sz="2800" b="1" dirty="0"/>
              <a:t>Forgalomtechnikai átalakítás </a:t>
            </a:r>
            <a:r>
              <a:rPr lang="hu-HU" sz="2800" dirty="0"/>
              <a:t>– táblázás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37D0EC3-B5FE-89CD-1B74-1A01690127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009" y="1167537"/>
            <a:ext cx="10982063" cy="4504523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A meglévő nyomvonalon a rendszeres konfliktushelyzetek miatt forgalomtechnika átalakítása szükséges.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Táblázás felülvizsgálatra szorul: "kerékpárút" táblát "gyalog- és kerékpárút" táblára javasoljuk cserélni Duna sétányon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A vegyes használatú szakaszon gyalogosokra figyelmeztető táblázás is szükséges („Gyalogosok”)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A balesetveszélyes szakaszokon 20 km/h sebességkorlátozás indokolt lehet, megfelelő táblázással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234D0E2-1F7F-25EF-46AD-1212E14B2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248" y="202078"/>
            <a:ext cx="1329397" cy="733279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82DCD212-0C68-CC0F-FF1B-7489D1C6E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280" y="4388890"/>
            <a:ext cx="952500" cy="95250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85DEBF39-8A1B-59DB-9172-FE9A41B0A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104" y="4388890"/>
            <a:ext cx="952500" cy="952500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5143388F-15B3-6006-D6EF-13549FA052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1692" y="4388890"/>
            <a:ext cx="952500" cy="9525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5A96966C-0DD3-985F-2727-92AA607EBAD7}"/>
              </a:ext>
            </a:extLst>
          </p:cNvPr>
          <p:cNvSpPr txBox="1"/>
          <p:nvPr/>
        </p:nvSpPr>
        <p:spPr>
          <a:xfrm flipH="1">
            <a:off x="5592309" y="4388890"/>
            <a:ext cx="555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b="1" dirty="0"/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2791163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2377A-7017-9134-7F72-A8FDDDC47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047048-5C02-3015-C069-B3BE3E02A1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u-HU" sz="2800" b="1" dirty="0"/>
              <a:t>Forgalomtechnikai átalakítás </a:t>
            </a:r>
            <a:r>
              <a:rPr lang="hu-HU" sz="2800" dirty="0"/>
              <a:t>– behajtásgátlók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09F26A0-8FD5-4BAD-3F25-B4D351A91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888" y="1167538"/>
            <a:ext cx="6726728" cy="2352902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rgbClr val="002060"/>
                </a:solidFill>
                <a:latin typeface="Calibri" panose="020F0502020204030204" pitchFamily="34" charset="0"/>
              </a:rPr>
              <a:t>Jelenlegi helyzet: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Nem megfelelő műszaki kialakítás miatt használhatatlanná váltak a behajtásgátlók (egy tengely körül forgó, közel 2 méteres szárny, rendkívül sérülékeny)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Karbantartás nehézkes és drága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1F9F357-6D02-3E6C-8173-BAC96D801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248" y="202078"/>
            <a:ext cx="1329397" cy="73327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505E9E8F-4DB4-AFCD-9940-6A63F1C776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230" r="35479" b="8211"/>
          <a:stretch/>
        </p:blipFill>
        <p:spPr>
          <a:xfrm>
            <a:off x="7536388" y="1126699"/>
            <a:ext cx="3948267" cy="460460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C82ABBB5-9F9A-7974-51D5-3BD7FD73BC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6"/>
          <a:stretch/>
        </p:blipFill>
        <p:spPr bwMode="auto">
          <a:xfrm rot="5400000">
            <a:off x="2802634" y="1883453"/>
            <a:ext cx="2544996" cy="56360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0847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29BB6-82EE-8714-A6EC-B77219E80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DD2389-4FA7-0953-41B9-25B170E05A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u-HU" sz="2800" b="1" dirty="0"/>
              <a:t>Forgalomtechnikai átalakítás </a:t>
            </a:r>
            <a:r>
              <a:rPr lang="hu-HU" sz="2800" dirty="0"/>
              <a:t>– behajtásgátlók cseréje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65B895E-98EC-19F3-308C-2C7EF8156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887" y="1167538"/>
            <a:ext cx="6557895" cy="4283352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rgbClr val="002060"/>
                </a:solidFill>
                <a:latin typeface="Calibri" panose="020F0502020204030204" pitchFamily="34" charset="0"/>
              </a:rPr>
              <a:t>Igények: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Megfelelő alapozással ellátott, masszív és „vandálbiztos” kialakítás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Nyitható-zárható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Indokolatlan gépjármű behajtást akadályozza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Jól észlelhető, relatív gyorshajtás kockázatát csökkentő kialakítás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Utánfutós kerékpárok kényelmes áthaladását is biztosítja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77F7D38-5CDE-3CC3-DD51-248DEDB73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248" y="202078"/>
            <a:ext cx="1329397" cy="73327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B44C338-E79F-91D7-62C5-C4EBBA579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4207" t="17681" r="14075" b="6538"/>
          <a:stretch/>
        </p:blipFill>
        <p:spPr>
          <a:xfrm>
            <a:off x="7529608" y="1997474"/>
            <a:ext cx="4324037" cy="342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84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65B26-566A-AAF1-A8BB-8AD9E7100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2EE8FA-1030-C2C9-CD0C-0CC59D9F53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u-HU" sz="2800" b="1" dirty="0"/>
              <a:t>Megoldási javaslat: alternatív nyomvonal</a:t>
            </a:r>
            <a:br>
              <a:rPr lang="hu-HU" sz="2800" b="1" dirty="0"/>
            </a:br>
            <a:r>
              <a:rPr lang="hu-HU" sz="2800" dirty="0"/>
              <a:t>Bringasztráda és sétány különválasztása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877046A-2E29-6A9F-C46D-E20C15DFA9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009" y="1693031"/>
            <a:ext cx="4212261" cy="4076685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rgbClr val="002060"/>
                </a:solidFill>
                <a:latin typeface="Calibri" panose="020F0502020204030204" pitchFamily="34" charset="0"/>
              </a:rPr>
              <a:t>Igények: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Vegyes használatból eredő konfliktusok és baleseti kockázatok csökkentése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Duna vízállásától minél függetlenebb nyomvonal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A15FFB8-DC1D-AA15-532F-974C14AC7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248" y="202078"/>
            <a:ext cx="1329397" cy="73327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A9DDECF7-FE2E-5606-9CD9-79E7866B6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022" y="2088269"/>
            <a:ext cx="7176978" cy="387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18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AF013-C3D3-F6F8-75CE-92ECB894F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939AC4B2-475C-48D1-267D-291ABD1B8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248" y="202078"/>
            <a:ext cx="1329397" cy="73327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219CFE6-4170-1711-1ACE-BC4CF6951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575007"/>
          </a:xfrm>
          <a:prstGeom prst="rect">
            <a:avLst/>
          </a:prstGeom>
        </p:spPr>
      </p:pic>
      <p:sp>
        <p:nvSpPr>
          <p:cNvPr id="7" name="Cím 6">
            <a:extLst>
              <a:ext uri="{FF2B5EF4-FFF2-40B4-BE49-F238E27FC236}">
                <a16:creationId xmlns:a16="http://schemas.microsoft.com/office/drawing/2014/main" id="{349BACF9-F96B-CFD7-9C96-8599AF75C8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1058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0DA02B-B1C6-4D1A-8201-79C5F33052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2800" b="1" dirty="0"/>
              <a:t>Új nyomvonal (A)</a:t>
            </a:r>
            <a:endParaRPr lang="hu-HU" sz="2800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041A5E3-7E2D-48EF-97D8-97AB7867D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009" y="1367406"/>
            <a:ext cx="11119956" cy="4337107"/>
          </a:xfrm>
        </p:spPr>
        <p:txBody>
          <a:bodyPr>
            <a:normAutofit/>
          </a:bodyPr>
          <a:lstStyle/>
          <a:p>
            <a:pPr algn="l"/>
            <a:r>
              <a:rPr lang="hu-HU" b="1" dirty="0">
                <a:solidFill>
                  <a:schemeClr val="accent4"/>
                </a:solidFill>
              </a:rPr>
              <a:t>Útvonal: </a:t>
            </a: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Barát-patak műtárgy – Gát utca – Kórház utca – Szentendre</a:t>
            </a:r>
          </a:p>
          <a:p>
            <a:pPr algn="l"/>
            <a:endParaRPr lang="hu-HU" b="1" i="0" u="none" strike="noStrike" baseline="0" dirty="0">
              <a:solidFill>
                <a:schemeClr val="accent4"/>
              </a:solidFill>
              <a:latin typeface="Calibri" panose="020F0502020204030204" pitchFamily="34" charset="0"/>
            </a:endParaRPr>
          </a:p>
          <a:p>
            <a:pPr algn="l"/>
            <a:r>
              <a:rPr lang="hu-HU" b="1" dirty="0">
                <a:solidFill>
                  <a:schemeClr val="accent4"/>
                </a:solidFill>
              </a:rPr>
              <a:t>Előnyök: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hu-HU" sz="24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</a:rPr>
              <a:t>Duna sétány tehermentesítése</a:t>
            </a:r>
          </a:p>
          <a:p>
            <a:pPr algn="l"/>
            <a:r>
              <a:rPr lang="hu-HU" b="1" dirty="0">
                <a:solidFill>
                  <a:schemeClr val="accent4"/>
                </a:solidFill>
              </a:rPr>
              <a:t>Hátrányok: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Konfliktuszóna részleges áthelyezése a gátra (melynek a Barát-patak és a Megyeri-híd közti szakasza lakott terület)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Árvízi védekezés esetén továbbra is érintett a nyomvonal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Forrásigény: Gát utca részleges átépítése (sorompó kiváltása), Kórház utca kiépítése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806FABE-9F84-4397-85A8-4DC9EFD9D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5173" y="214046"/>
            <a:ext cx="1329043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40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97757-7B4B-19CC-BCB0-57986868E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E891A9AC-835F-1B6A-7BA1-394C54292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248" y="202078"/>
            <a:ext cx="1329397" cy="73327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BDC5D155-438D-3D14-1331-4AE2CDBDD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575007"/>
          </a:xfrm>
          <a:prstGeom prst="rect">
            <a:avLst/>
          </a:prstGeom>
        </p:spPr>
      </p:pic>
      <p:sp>
        <p:nvSpPr>
          <p:cNvPr id="7" name="Cím 6">
            <a:extLst>
              <a:ext uri="{FF2B5EF4-FFF2-40B4-BE49-F238E27FC236}">
                <a16:creationId xmlns:a16="http://schemas.microsoft.com/office/drawing/2014/main" id="{7613B5B5-6571-01BA-A6C4-01E2AFF24D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2247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1767D-A2CE-79ED-EB7D-4CE90DFD3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865DFB-E1B5-2431-F7A1-AA6F8D4D62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2800" b="1" dirty="0"/>
              <a:t>Új nyomvonal (B)</a:t>
            </a:r>
            <a:endParaRPr lang="hu-HU" sz="2800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64081CD-B2CD-5CE0-8873-A0055FC98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009" y="1246968"/>
            <a:ext cx="11119956" cy="4647805"/>
          </a:xfrm>
        </p:spPr>
        <p:txBody>
          <a:bodyPr>
            <a:normAutofit/>
          </a:bodyPr>
          <a:lstStyle/>
          <a:p>
            <a:pPr algn="l"/>
            <a:r>
              <a:rPr lang="hu-HU" b="1" dirty="0">
                <a:solidFill>
                  <a:schemeClr val="accent4"/>
                </a:solidFill>
              </a:rPr>
              <a:t>Útvonal:</a:t>
            </a:r>
            <a:r>
              <a:rPr lang="hu-HU" b="1" i="0" u="none" strike="noStrike" baseline="0" dirty="0">
                <a:solidFill>
                  <a:schemeClr val="accent4"/>
                </a:solidFill>
                <a:latin typeface="Calibri" panose="020F0502020204030204" pitchFamily="34" charset="0"/>
              </a:rPr>
              <a:t> </a:t>
            </a: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Barát-patak gátja – 11 út melletti kerékpárút – ÖMV – Szentendre</a:t>
            </a:r>
          </a:p>
          <a:p>
            <a:pPr algn="l"/>
            <a:endParaRPr lang="hu-HU" b="1" i="0" u="none" strike="noStrike" baseline="0" dirty="0">
              <a:solidFill>
                <a:schemeClr val="accent4"/>
              </a:solidFill>
              <a:latin typeface="Calibri" panose="020F0502020204030204" pitchFamily="34" charset="0"/>
            </a:endParaRPr>
          </a:p>
          <a:p>
            <a:pPr algn="l"/>
            <a:r>
              <a:rPr lang="hu-HU" b="1" dirty="0">
                <a:solidFill>
                  <a:schemeClr val="accent4"/>
                </a:solidFill>
              </a:rPr>
              <a:t>Előnyök: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hu-HU" sz="24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</a:rPr>
              <a:t>Duna sétány tehermentesítése, konfliktushelyzetek radikális csökkentése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hu-HU" sz="24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</a:rPr>
              <a:t>Árvízzel nem érintett nyomvonal</a:t>
            </a:r>
            <a:endParaRPr lang="hu-HU" sz="24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l"/>
            <a:r>
              <a:rPr lang="hu-HU" b="1" dirty="0">
                <a:solidFill>
                  <a:schemeClr val="accent4"/>
                </a:solidFill>
              </a:rPr>
              <a:t>Hátrányok: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Turisztikailag kevésbé látványos útvonal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Forgalmas főút mellett halad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Forrásigény: meglévő műtárgyak és csomópontok átépítése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285ED2B-5164-63FE-77D8-DE6E45CE7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5173" y="214046"/>
            <a:ext cx="1329043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14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F3D6F-626E-97FE-7EF0-957D62385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255357AC-9504-775C-A07E-13E4418A4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248" y="202078"/>
            <a:ext cx="1329397" cy="73327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33AAF1B6-E07B-92DE-0E0F-B05CE2797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575007"/>
          </a:xfrm>
          <a:prstGeom prst="rect">
            <a:avLst/>
          </a:prstGeom>
        </p:spPr>
      </p:pic>
      <p:sp>
        <p:nvSpPr>
          <p:cNvPr id="7" name="Cím 6">
            <a:extLst>
              <a:ext uri="{FF2B5EF4-FFF2-40B4-BE49-F238E27FC236}">
                <a16:creationId xmlns:a16="http://schemas.microsoft.com/office/drawing/2014/main" id="{DF9E39DA-02FD-87DA-B7EC-F39A8D1C77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269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4D01D-4921-F283-BFDA-4AB99D7BB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B379D5-C08B-B099-0FDD-E26CB7EC0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2800" b="1" dirty="0"/>
              <a:t>Új nyomvonal (C) - </a:t>
            </a:r>
            <a:r>
              <a:rPr lang="hu-HU" sz="2800" dirty="0"/>
              <a:t>javasolt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75F76A9-F7DB-2FDD-AE16-8A391DEE37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009" y="1367406"/>
            <a:ext cx="11119956" cy="4337107"/>
          </a:xfrm>
        </p:spPr>
        <p:txBody>
          <a:bodyPr>
            <a:normAutofit/>
          </a:bodyPr>
          <a:lstStyle/>
          <a:p>
            <a:pPr algn="l"/>
            <a:r>
              <a:rPr lang="hu-HU" b="1" dirty="0">
                <a:solidFill>
                  <a:schemeClr val="accent4"/>
                </a:solidFill>
              </a:rPr>
              <a:t>Útvonal: </a:t>
            </a: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Barát-patak gátja – Gátőr utca – Lupaszigeti út – Kórház utca – Szentendre</a:t>
            </a:r>
          </a:p>
          <a:p>
            <a:pPr algn="l"/>
            <a:endParaRPr lang="hu-HU" b="1" i="0" u="none" strike="noStrike" baseline="0" dirty="0">
              <a:solidFill>
                <a:schemeClr val="accent4"/>
              </a:solidFill>
              <a:latin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hu-HU" b="1" dirty="0">
                <a:solidFill>
                  <a:schemeClr val="accent4"/>
                </a:solidFill>
              </a:rPr>
              <a:t>Előnyök: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hu-HU" sz="24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</a:rPr>
              <a:t>Duna sétány tehermentesítése, konfliktushelyzetek radikális csökkentése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hu-HU" sz="24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</a:rPr>
              <a:t>Árvízzel korlátozottan érintett nyomvonal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hu-HU" sz="2400" dirty="0">
                <a:solidFill>
                  <a:srgbClr val="002060"/>
                </a:solidFill>
                <a:latin typeface="Calibri" panose="020F0502020204030204" pitchFamily="34" charset="0"/>
              </a:rPr>
              <a:t>Duna sétány átalakítása a vegyes forgalom részére</a:t>
            </a:r>
          </a:p>
          <a:p>
            <a:pPr algn="l"/>
            <a:r>
              <a:rPr lang="hu-HU" b="1" dirty="0">
                <a:solidFill>
                  <a:schemeClr val="accent4"/>
                </a:solidFill>
              </a:rPr>
              <a:t>Hátrányok: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Turisztikailag kevésbé látványos (de csendes) nyomvonal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dirty="0">
                <a:solidFill>
                  <a:srgbClr val="002060"/>
                </a:solidFill>
                <a:latin typeface="Calibri" panose="020F0502020204030204" pitchFamily="34" charset="0"/>
              </a:rPr>
              <a:t>Forrásigény (meglévő utak átépítése: Gátőr utca, Kórház utca)</a:t>
            </a:r>
            <a:endParaRPr lang="hu-HU" sz="24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7694D02-4431-63E8-6213-BAE6F3FDB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5173" y="214046"/>
            <a:ext cx="1329043" cy="731583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C7F58BAA-74F1-AEB9-89A6-BC72D3E64F4C}"/>
              </a:ext>
            </a:extLst>
          </p:cNvPr>
          <p:cNvSpPr txBox="1"/>
          <p:nvPr/>
        </p:nvSpPr>
        <p:spPr>
          <a:xfrm>
            <a:off x="9268288" y="3623248"/>
            <a:ext cx="2237172" cy="1200329"/>
          </a:xfrm>
          <a:prstGeom prst="rect">
            <a:avLst/>
          </a:prstGeom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sz="2400" b="1" dirty="0"/>
              <a:t>Új szabályozási terv biztosítja a lehetőséget!</a:t>
            </a:r>
          </a:p>
        </p:txBody>
      </p:sp>
    </p:spTree>
    <p:extLst>
      <p:ext uri="{BB962C8B-B14F-4D97-AF65-F5344CB8AC3E}">
        <p14:creationId xmlns:p14="http://schemas.microsoft.com/office/powerpoint/2010/main" val="3588106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F4476996-668E-4CBD-9F40-FD79D328B3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hu-HU" sz="2400" b="1" dirty="0"/>
          </a:p>
          <a:p>
            <a:pPr algn="ctr"/>
            <a:endParaRPr lang="hu-HU" b="1" dirty="0"/>
          </a:p>
          <a:p>
            <a:pPr algn="ctr"/>
            <a:endParaRPr lang="hu-HU" sz="2400" b="1" dirty="0"/>
          </a:p>
          <a:p>
            <a:pPr algn="ctr"/>
            <a:r>
              <a:rPr lang="hu-HU" sz="4800" b="1" dirty="0">
                <a:solidFill>
                  <a:srgbClr val="002060"/>
                </a:solidFill>
              </a:rPr>
              <a:t>Köszönöm a figyelmet!</a:t>
            </a:r>
          </a:p>
          <a:p>
            <a:pPr algn="ctr"/>
            <a:endParaRPr lang="hu-HU" sz="1800" dirty="0">
              <a:solidFill>
                <a:srgbClr val="002060"/>
              </a:solidFill>
            </a:endParaRPr>
          </a:p>
          <a:p>
            <a:pPr algn="ctr"/>
            <a:endParaRPr lang="hu-HU" sz="1800" dirty="0">
              <a:solidFill>
                <a:srgbClr val="002060"/>
              </a:solidFill>
            </a:endParaRPr>
          </a:p>
          <a:p>
            <a:pPr algn="ctr"/>
            <a:r>
              <a:rPr lang="hu-HU" sz="1600" dirty="0">
                <a:solidFill>
                  <a:srgbClr val="002060"/>
                </a:solidFill>
              </a:rPr>
              <a:t>Forián-Szabó Gergely</a:t>
            </a:r>
          </a:p>
          <a:p>
            <a:pPr algn="ctr"/>
            <a:r>
              <a:rPr lang="hu-HU" sz="1600" dirty="0">
                <a:solidFill>
                  <a:srgbClr val="002060"/>
                </a:solidFill>
              </a:rPr>
              <a:t>polgármester</a:t>
            </a:r>
          </a:p>
          <a:p>
            <a:pPr algn="ctr"/>
            <a:r>
              <a:rPr lang="hu-HU" sz="1600" dirty="0">
                <a:solidFill>
                  <a:srgbClr val="002060"/>
                </a:solidFill>
              </a:rPr>
              <a:t>Budakalász Város Önkormányzata</a:t>
            </a:r>
          </a:p>
        </p:txBody>
      </p:sp>
    </p:spTree>
    <p:extLst>
      <p:ext uri="{BB962C8B-B14F-4D97-AF65-F5344CB8AC3E}">
        <p14:creationId xmlns:p14="http://schemas.microsoft.com/office/powerpoint/2010/main" val="2714811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535</Words>
  <Application>Microsoft Office PowerPoint</Application>
  <PresentationFormat>Szélesvásznú</PresentationFormat>
  <Paragraphs>75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Wingdings</vt:lpstr>
      <vt:lpstr>Office Theme</vt:lpstr>
      <vt:lpstr>EuroVelo6 felülvizsgálat  Budakalász, közlekedésbiztonsági kérdések</vt:lpstr>
      <vt:lpstr>Helyzetértékelés (1)</vt:lpstr>
      <vt:lpstr>Helyzetértékelés (2)</vt:lpstr>
      <vt:lpstr>Forgalomtechnikai átalakítás – táblázás</vt:lpstr>
      <vt:lpstr>Forgalomtechnikai átalakítás – behajtásgátlók</vt:lpstr>
      <vt:lpstr>Forgalomtechnikai átalakítás – behajtásgátlók cseréje</vt:lpstr>
      <vt:lpstr>Megoldási javaslat: alternatív nyomvonal Bringasztráda és sétány különválasztása</vt:lpstr>
      <vt:lpstr>PowerPoint-bemutató</vt:lpstr>
      <vt:lpstr>Új nyomvonal (A)</vt:lpstr>
      <vt:lpstr>PowerPoint-bemutató</vt:lpstr>
      <vt:lpstr>Új nyomvonal (B)</vt:lpstr>
      <vt:lpstr>PowerPoint-bemutató</vt:lpstr>
      <vt:lpstr>Új nyomvonal (C) - javasolt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</dc:creator>
  <cp:lastModifiedBy>Urbán Ákos</cp:lastModifiedBy>
  <cp:revision>36</cp:revision>
  <dcterms:created xsi:type="dcterms:W3CDTF">2021-10-11T13:08:47Z</dcterms:created>
  <dcterms:modified xsi:type="dcterms:W3CDTF">2025-11-18T14:04:09Z</dcterms:modified>
</cp:coreProperties>
</file>